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Average"/>
      <p:regular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1" Type="http://schemas.openxmlformats.org/officeDocument/2006/relationships/font" Target="fonts/Average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72bb7a4ddf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72bb7a4ddf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72bb7a4ddf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72bb7a4ddf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72bb7a4ddf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72bb7a4ddf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72bb7a4ddf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72bb7a4ddf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72bb7a4ddf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72bb7a4ddf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72bb7a4ddf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72bb7a4ddf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7314e15dd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7314e15dd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7314e15dd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17314e15dd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7314e15dd8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7314e15dd8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7314e15dd8_0_10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7314e15dd8_0_1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7314e15dd8_0_1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7314e15dd8_0_1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72bb7a4ddf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72bb7a4ddf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72bb7a4dd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72bb7a4dd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72bb7a4ddf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72bb7a4ddf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72bb7a4ddf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72bb7a4ddf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72bb7a4ddf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72bb7a4ddf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72bb7a4ddf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72bb7a4ddf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436950" y="401775"/>
            <a:ext cx="8117700" cy="29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/>
              <a:t>Machine Learning Model for Estimating Predicting and Forecasting (EPF) of Tropical Cyclone Intensity using Satellite Images</a:t>
            </a:r>
            <a:endParaRPr b="1" sz="3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800850" y="3171450"/>
            <a:ext cx="3148500" cy="18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/>
              <a:t>Project Team Members :</a:t>
            </a:r>
            <a:endParaRPr b="1"/>
          </a:p>
          <a:p>
            <a:pPr indent="0" lvl="0" marL="457200" rtl="0" algn="l">
              <a:lnSpc>
                <a:spcPct val="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Anusha P Naik 	-  4SN19IS004</a:t>
            </a:r>
            <a:endParaRPr/>
          </a:p>
          <a:p>
            <a:pPr indent="0" lvl="0" marL="457200" rtl="0" algn="l">
              <a:lnSpc>
                <a:spcPct val="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Nandakumar	-  4SN19IS017</a:t>
            </a:r>
            <a:endParaRPr/>
          </a:p>
          <a:p>
            <a:pPr indent="0" lvl="0" marL="45720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Sreehari A		-  4SN19IS026</a:t>
            </a:r>
            <a:endParaRPr/>
          </a:p>
          <a:p>
            <a:pPr indent="0" lvl="0" marL="45720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Vaibhav c		-  4SN19IS029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17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6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Convolution Neural Network Based Algorithm for Estimating the Intensity of Tropical Cyclone from Infrared Satellite Images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Shiv Mehta; Reetu Jain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6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In this paper the methodology used is two phase unsupervised Machine Learning algorithm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Makes use of CNN method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The performance of the CNN model is</a:t>
            </a:r>
            <a:b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measured by computing the mean square error value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6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06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313" name="Google Shape;313;p26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7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Real-time Tropical Cyclone Intensity Estimation by Handling Temporally Heterogeneous Satellite Data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7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Boyo Chen, Buo-Fu Chen,Yun-Nung Chen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This paper improves the utility of deep learning in TC intensity estimation for practical scenarios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Giving the TC warning operations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Makes use of GAN-CNN model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7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07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322" name="Google Shape;322;p27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8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Survival study on cyclone prediction methods with remote sensing images.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8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B.Suresh Kumar,Dr.D Jayaraj</a:t>
            </a:r>
            <a:endParaRPr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8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In this paper comparison of different existing cyclone prediction methods was illustrated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New scene classification network architecture framework (SceneNet) is used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Deep learning is used for cyclone prediction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8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08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331" name="Google Shape;331;p28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Tropical and Extratropical Cyclone Detection Using Deep Learning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Christina Kumler-Bonfanti,Jebb Stewart,David Hall,Mark Govett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In this paper,four individual U-Net models created to detect cyclone ROI from two different data sources and two different labelling sources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A multi-GPU system was used to significantly decrease the data processing and U-Net model training times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Neural Network techniques are used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9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09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340" name="Google Shape;340;p29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0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A CNN based Hybrid Model for Tropical Cyclone Intensity Estimation in Meteorological Industry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Wei Tian,Wei Huang,Lei Yi,Liguang Wu,Chao Wang</a:t>
            </a:r>
            <a:endParaRPr sz="1200">
              <a:solidFill>
                <a:srgbClr val="CACACA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0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In this paper,the TC intensity estimation is done using satellite remote sensing.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The infrared images achieves high accuracy and low root means square error.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Makes use of CNN method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0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349" name="Google Shape;349;p30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1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31"/>
          <p:cNvSpPr/>
          <p:nvPr/>
        </p:nvSpPr>
        <p:spPr>
          <a:xfrm>
            <a:off x="4328563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1"/>
          <p:cNvSpPr/>
          <p:nvPr/>
        </p:nvSpPr>
        <p:spPr>
          <a:xfrm>
            <a:off x="4378813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1"/>
          <p:cNvSpPr/>
          <p:nvPr/>
        </p:nvSpPr>
        <p:spPr>
          <a:xfrm>
            <a:off x="4378813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8" name="Google Shape;358;p31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59" name="Google Shape;359;p31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3" name="Google Shape;363;p31"/>
          <p:cNvSpPr/>
          <p:nvPr/>
        </p:nvSpPr>
        <p:spPr>
          <a:xfrm>
            <a:off x="4509613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1"/>
          <p:cNvSpPr txBox="1"/>
          <p:nvPr/>
        </p:nvSpPr>
        <p:spPr>
          <a:xfrm>
            <a:off x="430867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Worldwide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5" name="Google Shape;365;p31"/>
          <p:cNvSpPr txBox="1"/>
          <p:nvPr/>
        </p:nvSpPr>
        <p:spPr>
          <a:xfrm>
            <a:off x="460486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31"/>
          <p:cNvSpPr txBox="1"/>
          <p:nvPr>
            <p:ph type="title"/>
          </p:nvPr>
        </p:nvSpPr>
        <p:spPr>
          <a:xfrm>
            <a:off x="1174250" y="451750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/>
              <a:t>MOTIVATIONAL CHALLENGES</a:t>
            </a:r>
            <a:endParaRPr b="1"/>
          </a:p>
        </p:txBody>
      </p:sp>
      <p:sp>
        <p:nvSpPr>
          <p:cNvPr id="367" name="Google Shape;367;p31"/>
          <p:cNvSpPr txBox="1"/>
          <p:nvPr>
            <p:ph idx="2" type="body"/>
          </p:nvPr>
        </p:nvSpPr>
        <p:spPr>
          <a:xfrm>
            <a:off x="1334250" y="1291313"/>
            <a:ext cx="7338300" cy="16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According to the National Hurricane Center (NHC), an accurate assessment of intensity using satellite data remains a challenge.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Several modified Dvorak techniques have been evolved over the last three decades.In general, these methods are subjective, and it takes a lot of time and financial resources to train-related personnel.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1"/>
          <p:cNvSpPr/>
          <p:nvPr/>
        </p:nvSpPr>
        <p:spPr>
          <a:xfrm>
            <a:off x="4328563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1"/>
          <p:cNvSpPr/>
          <p:nvPr/>
        </p:nvSpPr>
        <p:spPr>
          <a:xfrm>
            <a:off x="4378813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1"/>
          <p:cNvSpPr/>
          <p:nvPr/>
        </p:nvSpPr>
        <p:spPr>
          <a:xfrm>
            <a:off x="4378813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1"/>
          <p:cNvSpPr/>
          <p:nvPr/>
        </p:nvSpPr>
        <p:spPr>
          <a:xfrm>
            <a:off x="4509613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1"/>
          <p:cNvSpPr txBox="1"/>
          <p:nvPr/>
        </p:nvSpPr>
        <p:spPr>
          <a:xfrm>
            <a:off x="460486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10k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31"/>
          <p:cNvSpPr txBox="1"/>
          <p:nvPr/>
        </p:nvSpPr>
        <p:spPr>
          <a:xfrm>
            <a:off x="1334262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Deaths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4" name="Google Shape;374;p31"/>
          <p:cNvSpPr/>
          <p:nvPr/>
        </p:nvSpPr>
        <p:spPr>
          <a:xfrm>
            <a:off x="1356609" y="31342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1"/>
          <p:cNvSpPr/>
          <p:nvPr/>
        </p:nvSpPr>
        <p:spPr>
          <a:xfrm>
            <a:off x="1406859" y="31844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1"/>
          <p:cNvSpPr/>
          <p:nvPr/>
        </p:nvSpPr>
        <p:spPr>
          <a:xfrm>
            <a:off x="1406859" y="3184475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31"/>
          <p:cNvSpPr/>
          <p:nvPr/>
        </p:nvSpPr>
        <p:spPr>
          <a:xfrm>
            <a:off x="1537659" y="33152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1"/>
          <p:cNvSpPr txBox="1"/>
          <p:nvPr/>
        </p:nvSpPr>
        <p:spPr>
          <a:xfrm>
            <a:off x="1634592" y="34877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9" name="Google Shape;379;p31"/>
          <p:cNvSpPr/>
          <p:nvPr/>
        </p:nvSpPr>
        <p:spPr>
          <a:xfrm>
            <a:off x="1356609" y="31342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1"/>
          <p:cNvSpPr/>
          <p:nvPr/>
        </p:nvSpPr>
        <p:spPr>
          <a:xfrm>
            <a:off x="1406859" y="31844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1"/>
          <p:cNvSpPr/>
          <p:nvPr/>
        </p:nvSpPr>
        <p:spPr>
          <a:xfrm>
            <a:off x="1406859" y="3184475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1"/>
          <p:cNvSpPr/>
          <p:nvPr/>
        </p:nvSpPr>
        <p:spPr>
          <a:xfrm>
            <a:off x="1537659" y="33152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1"/>
          <p:cNvSpPr txBox="1"/>
          <p:nvPr/>
        </p:nvSpPr>
        <p:spPr>
          <a:xfrm>
            <a:off x="1634592" y="34877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31"/>
          <p:cNvSpPr/>
          <p:nvPr/>
        </p:nvSpPr>
        <p:spPr>
          <a:xfrm>
            <a:off x="1356609" y="31342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1"/>
          <p:cNvSpPr/>
          <p:nvPr/>
        </p:nvSpPr>
        <p:spPr>
          <a:xfrm>
            <a:off x="1406859" y="31844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1"/>
          <p:cNvSpPr/>
          <p:nvPr/>
        </p:nvSpPr>
        <p:spPr>
          <a:xfrm>
            <a:off x="1406859" y="3184475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1"/>
          <p:cNvSpPr/>
          <p:nvPr/>
        </p:nvSpPr>
        <p:spPr>
          <a:xfrm>
            <a:off x="1537659" y="33152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1"/>
          <p:cNvSpPr txBox="1"/>
          <p:nvPr/>
        </p:nvSpPr>
        <p:spPr>
          <a:xfrm>
            <a:off x="1634592" y="34877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31"/>
          <p:cNvSpPr/>
          <p:nvPr/>
        </p:nvSpPr>
        <p:spPr>
          <a:xfrm>
            <a:off x="1356609" y="31342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1"/>
          <p:cNvSpPr/>
          <p:nvPr/>
        </p:nvSpPr>
        <p:spPr>
          <a:xfrm>
            <a:off x="1406859" y="31844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1"/>
          <p:cNvSpPr/>
          <p:nvPr/>
        </p:nvSpPr>
        <p:spPr>
          <a:xfrm>
            <a:off x="1406859" y="3184475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1"/>
          <p:cNvSpPr/>
          <p:nvPr/>
        </p:nvSpPr>
        <p:spPr>
          <a:xfrm>
            <a:off x="1537659" y="33152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1"/>
          <p:cNvSpPr txBox="1"/>
          <p:nvPr/>
        </p:nvSpPr>
        <p:spPr>
          <a:xfrm>
            <a:off x="1634592" y="34877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4" name="Google Shape;394;p31"/>
          <p:cNvSpPr/>
          <p:nvPr/>
        </p:nvSpPr>
        <p:spPr>
          <a:xfrm>
            <a:off x="1356609" y="31342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1"/>
          <p:cNvSpPr/>
          <p:nvPr/>
        </p:nvSpPr>
        <p:spPr>
          <a:xfrm>
            <a:off x="1406859" y="31844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1"/>
          <p:cNvSpPr/>
          <p:nvPr/>
        </p:nvSpPr>
        <p:spPr>
          <a:xfrm>
            <a:off x="1406859" y="3184475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1"/>
          <p:cNvSpPr/>
          <p:nvPr/>
        </p:nvSpPr>
        <p:spPr>
          <a:xfrm>
            <a:off x="1537659" y="33152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1"/>
          <p:cNvSpPr txBox="1"/>
          <p:nvPr/>
        </p:nvSpPr>
        <p:spPr>
          <a:xfrm>
            <a:off x="1634592" y="34877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9" name="Google Shape;399;p31"/>
          <p:cNvSpPr/>
          <p:nvPr/>
        </p:nvSpPr>
        <p:spPr>
          <a:xfrm>
            <a:off x="1356609" y="31342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1"/>
          <p:cNvSpPr/>
          <p:nvPr/>
        </p:nvSpPr>
        <p:spPr>
          <a:xfrm>
            <a:off x="1406859" y="31844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1"/>
          <p:cNvSpPr/>
          <p:nvPr/>
        </p:nvSpPr>
        <p:spPr>
          <a:xfrm>
            <a:off x="1406859" y="3184475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1"/>
          <p:cNvSpPr/>
          <p:nvPr/>
        </p:nvSpPr>
        <p:spPr>
          <a:xfrm>
            <a:off x="1537659" y="33152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1"/>
          <p:cNvSpPr txBox="1"/>
          <p:nvPr/>
        </p:nvSpPr>
        <p:spPr>
          <a:xfrm>
            <a:off x="1634592" y="34877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4" name="Google Shape;404;p31"/>
          <p:cNvSpPr/>
          <p:nvPr/>
        </p:nvSpPr>
        <p:spPr>
          <a:xfrm>
            <a:off x="1356609" y="31342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1"/>
          <p:cNvSpPr/>
          <p:nvPr/>
        </p:nvSpPr>
        <p:spPr>
          <a:xfrm>
            <a:off x="1406859" y="31844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1"/>
          <p:cNvSpPr/>
          <p:nvPr/>
        </p:nvSpPr>
        <p:spPr>
          <a:xfrm>
            <a:off x="1406859" y="3184475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1"/>
          <p:cNvSpPr/>
          <p:nvPr/>
        </p:nvSpPr>
        <p:spPr>
          <a:xfrm>
            <a:off x="1537659" y="33152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1"/>
          <p:cNvSpPr txBox="1"/>
          <p:nvPr/>
        </p:nvSpPr>
        <p:spPr>
          <a:xfrm>
            <a:off x="1634592" y="34877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1356609" y="31342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1"/>
          <p:cNvSpPr/>
          <p:nvPr/>
        </p:nvSpPr>
        <p:spPr>
          <a:xfrm>
            <a:off x="1406859" y="31844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1"/>
          <p:cNvSpPr/>
          <p:nvPr/>
        </p:nvSpPr>
        <p:spPr>
          <a:xfrm>
            <a:off x="1406859" y="3184475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1"/>
          <p:cNvSpPr/>
          <p:nvPr/>
        </p:nvSpPr>
        <p:spPr>
          <a:xfrm>
            <a:off x="1537659" y="33152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1"/>
          <p:cNvSpPr txBox="1"/>
          <p:nvPr/>
        </p:nvSpPr>
        <p:spPr>
          <a:xfrm>
            <a:off x="1634592" y="34877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100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4" name="Google Shape;414;p31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31"/>
          <p:cNvSpPr txBox="1"/>
          <p:nvPr/>
        </p:nvSpPr>
        <p:spPr>
          <a:xfrm>
            <a:off x="7083917" y="3528282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6" name="Google Shape;416;p31"/>
          <p:cNvGrpSpPr/>
          <p:nvPr/>
        </p:nvGrpSpPr>
        <p:grpSpPr>
          <a:xfrm>
            <a:off x="6809250" y="3174763"/>
            <a:ext cx="1018200" cy="1018200"/>
            <a:chOff x="1359550" y="3154500"/>
            <a:chExt cx="1018200" cy="1018200"/>
          </a:xfrm>
        </p:grpSpPr>
        <p:sp>
          <p:nvSpPr>
            <p:cNvPr id="417" name="Google Shape;417;p31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1" name="Google Shape;421;p31"/>
          <p:cNvSpPr txBox="1"/>
          <p:nvPr/>
        </p:nvSpPr>
        <p:spPr>
          <a:xfrm>
            <a:off x="6783962" y="4266052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cyclones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2" name="Google Shape;422;p31"/>
          <p:cNvSpPr/>
          <p:nvPr/>
        </p:nvSpPr>
        <p:spPr>
          <a:xfrm>
            <a:off x="6806309" y="3154488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1"/>
          <p:cNvSpPr/>
          <p:nvPr/>
        </p:nvSpPr>
        <p:spPr>
          <a:xfrm>
            <a:off x="6856559" y="3204738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1"/>
          <p:cNvSpPr/>
          <p:nvPr/>
        </p:nvSpPr>
        <p:spPr>
          <a:xfrm>
            <a:off x="6856559" y="3204738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1"/>
          <p:cNvSpPr/>
          <p:nvPr/>
        </p:nvSpPr>
        <p:spPr>
          <a:xfrm>
            <a:off x="6987359" y="3335538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1"/>
          <p:cNvSpPr txBox="1"/>
          <p:nvPr/>
        </p:nvSpPr>
        <p:spPr>
          <a:xfrm>
            <a:off x="7084292" y="3508007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31"/>
          <p:cNvSpPr/>
          <p:nvPr/>
        </p:nvSpPr>
        <p:spPr>
          <a:xfrm>
            <a:off x="6806309" y="3154488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1"/>
          <p:cNvSpPr/>
          <p:nvPr/>
        </p:nvSpPr>
        <p:spPr>
          <a:xfrm>
            <a:off x="6856559" y="3204738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1"/>
          <p:cNvSpPr/>
          <p:nvPr/>
        </p:nvSpPr>
        <p:spPr>
          <a:xfrm>
            <a:off x="6856559" y="3204738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1"/>
          <p:cNvSpPr/>
          <p:nvPr/>
        </p:nvSpPr>
        <p:spPr>
          <a:xfrm>
            <a:off x="6987359" y="3335538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1"/>
          <p:cNvSpPr txBox="1"/>
          <p:nvPr/>
        </p:nvSpPr>
        <p:spPr>
          <a:xfrm>
            <a:off x="7084292" y="3508007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31"/>
          <p:cNvSpPr/>
          <p:nvPr/>
        </p:nvSpPr>
        <p:spPr>
          <a:xfrm>
            <a:off x="6806309" y="3154488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1"/>
          <p:cNvSpPr/>
          <p:nvPr/>
        </p:nvSpPr>
        <p:spPr>
          <a:xfrm>
            <a:off x="6856559" y="3204738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1"/>
          <p:cNvSpPr/>
          <p:nvPr/>
        </p:nvSpPr>
        <p:spPr>
          <a:xfrm>
            <a:off x="6856559" y="3204738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1"/>
          <p:cNvSpPr/>
          <p:nvPr/>
        </p:nvSpPr>
        <p:spPr>
          <a:xfrm>
            <a:off x="6987359" y="3335538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1"/>
          <p:cNvSpPr txBox="1"/>
          <p:nvPr/>
        </p:nvSpPr>
        <p:spPr>
          <a:xfrm>
            <a:off x="7084292" y="3508007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31"/>
          <p:cNvSpPr/>
          <p:nvPr/>
        </p:nvSpPr>
        <p:spPr>
          <a:xfrm>
            <a:off x="6806309" y="3154488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1"/>
          <p:cNvSpPr/>
          <p:nvPr/>
        </p:nvSpPr>
        <p:spPr>
          <a:xfrm>
            <a:off x="6856559" y="3204738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1"/>
          <p:cNvSpPr/>
          <p:nvPr/>
        </p:nvSpPr>
        <p:spPr>
          <a:xfrm>
            <a:off x="6856559" y="3204738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1"/>
          <p:cNvSpPr/>
          <p:nvPr/>
        </p:nvSpPr>
        <p:spPr>
          <a:xfrm>
            <a:off x="6987359" y="3335538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1"/>
          <p:cNvSpPr txBox="1"/>
          <p:nvPr/>
        </p:nvSpPr>
        <p:spPr>
          <a:xfrm>
            <a:off x="7084292" y="3508007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31"/>
          <p:cNvSpPr/>
          <p:nvPr/>
        </p:nvSpPr>
        <p:spPr>
          <a:xfrm>
            <a:off x="6806309" y="3154488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1"/>
          <p:cNvSpPr/>
          <p:nvPr/>
        </p:nvSpPr>
        <p:spPr>
          <a:xfrm>
            <a:off x="6856559" y="3204738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31"/>
          <p:cNvSpPr/>
          <p:nvPr/>
        </p:nvSpPr>
        <p:spPr>
          <a:xfrm>
            <a:off x="6856559" y="3204738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1"/>
          <p:cNvSpPr/>
          <p:nvPr/>
        </p:nvSpPr>
        <p:spPr>
          <a:xfrm>
            <a:off x="6987359" y="3335538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1"/>
          <p:cNvSpPr txBox="1"/>
          <p:nvPr/>
        </p:nvSpPr>
        <p:spPr>
          <a:xfrm>
            <a:off x="7084292" y="3508007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7" name="Google Shape;447;p31"/>
          <p:cNvSpPr/>
          <p:nvPr/>
        </p:nvSpPr>
        <p:spPr>
          <a:xfrm>
            <a:off x="6806309" y="3154488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1"/>
          <p:cNvSpPr/>
          <p:nvPr/>
        </p:nvSpPr>
        <p:spPr>
          <a:xfrm>
            <a:off x="6856559" y="3204738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1"/>
          <p:cNvSpPr/>
          <p:nvPr/>
        </p:nvSpPr>
        <p:spPr>
          <a:xfrm>
            <a:off x="6856559" y="3204738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1"/>
          <p:cNvSpPr/>
          <p:nvPr/>
        </p:nvSpPr>
        <p:spPr>
          <a:xfrm>
            <a:off x="6987359" y="3335538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1"/>
          <p:cNvSpPr txBox="1"/>
          <p:nvPr/>
        </p:nvSpPr>
        <p:spPr>
          <a:xfrm>
            <a:off x="7084292" y="3508007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2" name="Google Shape;452;p31"/>
          <p:cNvSpPr/>
          <p:nvPr/>
        </p:nvSpPr>
        <p:spPr>
          <a:xfrm>
            <a:off x="6806309" y="3154488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1"/>
          <p:cNvSpPr/>
          <p:nvPr/>
        </p:nvSpPr>
        <p:spPr>
          <a:xfrm>
            <a:off x="6856559" y="3204738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1"/>
          <p:cNvSpPr/>
          <p:nvPr/>
        </p:nvSpPr>
        <p:spPr>
          <a:xfrm>
            <a:off x="6856559" y="3204738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1"/>
          <p:cNvSpPr/>
          <p:nvPr/>
        </p:nvSpPr>
        <p:spPr>
          <a:xfrm>
            <a:off x="6987359" y="3335538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1"/>
          <p:cNvSpPr txBox="1"/>
          <p:nvPr/>
        </p:nvSpPr>
        <p:spPr>
          <a:xfrm>
            <a:off x="7084292" y="3508007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7" name="Google Shape;457;p31"/>
          <p:cNvSpPr/>
          <p:nvPr/>
        </p:nvSpPr>
        <p:spPr>
          <a:xfrm>
            <a:off x="6806309" y="3154488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1"/>
          <p:cNvSpPr/>
          <p:nvPr/>
        </p:nvSpPr>
        <p:spPr>
          <a:xfrm>
            <a:off x="6856559" y="3204738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1"/>
          <p:cNvSpPr/>
          <p:nvPr/>
        </p:nvSpPr>
        <p:spPr>
          <a:xfrm>
            <a:off x="6856559" y="3204738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1"/>
          <p:cNvSpPr/>
          <p:nvPr/>
        </p:nvSpPr>
        <p:spPr>
          <a:xfrm>
            <a:off x="6987359" y="3335538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1"/>
          <p:cNvSpPr txBox="1"/>
          <p:nvPr/>
        </p:nvSpPr>
        <p:spPr>
          <a:xfrm>
            <a:off x="7084292" y="3508007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2"/>
          <p:cNvSpPr txBox="1"/>
          <p:nvPr>
            <p:ph idx="1" type="body"/>
          </p:nvPr>
        </p:nvSpPr>
        <p:spPr>
          <a:xfrm>
            <a:off x="4018025" y="1567550"/>
            <a:ext cx="4458300" cy="21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An accurate assessment of intensity using satellite data remains a challenge.Visual inspection is manual ,subjective and often leads to inconsistent estimates, which leads to designing and developing a model using Machine learning techniques which predicts the hurricane’s intensity using satellite images.</a:t>
            </a:r>
            <a:endParaRPr sz="16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68" name="Google Shape;468;p32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Project objective</a:t>
            </a:r>
            <a:endParaRPr b="1"/>
          </a:p>
        </p:txBody>
      </p:sp>
      <p:sp>
        <p:nvSpPr>
          <p:cNvPr id="474" name="Google Shape;474;p33"/>
          <p:cNvSpPr txBox="1"/>
          <p:nvPr/>
        </p:nvSpPr>
        <p:spPr>
          <a:xfrm>
            <a:off x="1297500" y="15787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75" name="Google Shape;475;p33"/>
          <p:cNvSpPr txBox="1"/>
          <p:nvPr>
            <p:ph idx="1" type="body"/>
          </p:nvPr>
        </p:nvSpPr>
        <p:spPr>
          <a:xfrm>
            <a:off x="2030400" y="1421000"/>
            <a:ext cx="63060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Dataset acquisition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76" name="Google Shape;476;p33"/>
          <p:cNvSpPr txBox="1"/>
          <p:nvPr/>
        </p:nvSpPr>
        <p:spPr>
          <a:xfrm>
            <a:off x="1297500" y="24347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77" name="Google Shape;477;p33"/>
          <p:cNvSpPr txBox="1"/>
          <p:nvPr>
            <p:ph idx="1" type="body"/>
          </p:nvPr>
        </p:nvSpPr>
        <p:spPr>
          <a:xfrm>
            <a:off x="2030400" y="22780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To find the</a:t>
            </a:r>
            <a:r>
              <a:rPr b="1" lang="en-GB">
                <a:latin typeface="Arial"/>
                <a:ea typeface="Arial"/>
                <a:cs typeface="Arial"/>
                <a:sym typeface="Arial"/>
              </a:rPr>
              <a:t> intensity of the cyclone</a:t>
            </a:r>
            <a:r>
              <a:rPr b="1" lang="en-GB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using satellite images  </a:t>
            </a:r>
            <a:endParaRPr b="1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78" name="Google Shape;478;p33"/>
          <p:cNvSpPr txBox="1"/>
          <p:nvPr/>
        </p:nvSpPr>
        <p:spPr>
          <a:xfrm>
            <a:off x="1297500" y="32907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79" name="Google Shape;479;p33"/>
          <p:cNvSpPr txBox="1"/>
          <p:nvPr>
            <p:ph idx="1" type="body"/>
          </p:nvPr>
        </p:nvSpPr>
        <p:spPr>
          <a:xfrm>
            <a:off x="2030400" y="31350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Determining the </a:t>
            </a:r>
            <a:r>
              <a:rPr b="1" lang="en-GB">
                <a:latin typeface="Arial"/>
                <a:ea typeface="Arial"/>
                <a:cs typeface="Arial"/>
                <a:sym typeface="Arial"/>
              </a:rPr>
              <a:t>central eye</a:t>
            </a:r>
            <a:r>
              <a:rPr b="1" lang="en-GB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of cyclone</a:t>
            </a:r>
            <a:endParaRPr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80" name="Google Shape;480;p33"/>
          <p:cNvSpPr txBox="1"/>
          <p:nvPr/>
        </p:nvSpPr>
        <p:spPr>
          <a:xfrm>
            <a:off x="1297500" y="41468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81" name="Google Shape;481;p33"/>
          <p:cNvSpPr txBox="1"/>
          <p:nvPr>
            <p:ph idx="1" type="body"/>
          </p:nvPr>
        </p:nvSpPr>
        <p:spPr>
          <a:xfrm>
            <a:off x="2030400" y="39920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Notifying the user about the</a:t>
            </a:r>
            <a:r>
              <a:rPr b="1" lang="en-GB">
                <a:latin typeface="Arial"/>
                <a:ea typeface="Arial"/>
                <a:cs typeface="Arial"/>
                <a:sym typeface="Arial"/>
              </a:rPr>
              <a:t> possibility of occurrence </a:t>
            </a:r>
            <a:r>
              <a:rPr b="1" lang="en-GB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of cyclone</a:t>
            </a:r>
            <a:endParaRPr b="1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482" name="Google Shape;482;p33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4"/>
          <p:cNvSpPr txBox="1"/>
          <p:nvPr>
            <p:ph idx="2" type="title"/>
          </p:nvPr>
        </p:nvSpPr>
        <p:spPr>
          <a:xfrm>
            <a:off x="2716000" y="494125"/>
            <a:ext cx="66831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400">
                <a:latin typeface="Arial"/>
                <a:ea typeface="Arial"/>
                <a:cs typeface="Arial"/>
                <a:sym typeface="Arial"/>
              </a:rPr>
              <a:t>PROPOSED </a:t>
            </a:r>
            <a:r>
              <a:rPr b="1"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34"/>
          <p:cNvSpPr txBox="1"/>
          <p:nvPr>
            <p:ph idx="1" type="body"/>
          </p:nvPr>
        </p:nvSpPr>
        <p:spPr>
          <a:xfrm>
            <a:off x="4675275" y="1763400"/>
            <a:ext cx="41700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Second phase 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 sz="1300">
                <a:latin typeface="Arial"/>
                <a:ea typeface="Arial"/>
                <a:cs typeface="Arial"/>
                <a:sym typeface="Arial"/>
              </a:rPr>
              <a:t>Involves  convolutional neural networks (CNN).Here Convolution is the main operation where the weights of the inputs are learned during each iteration of the network.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4"/>
          <p:cNvSpPr txBox="1"/>
          <p:nvPr>
            <p:ph type="title"/>
          </p:nvPr>
        </p:nvSpPr>
        <p:spPr>
          <a:xfrm>
            <a:off x="361075" y="1924850"/>
            <a:ext cx="41700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-GB" sz="1300">
                <a:latin typeface="Arial"/>
                <a:ea typeface="Arial"/>
                <a:cs typeface="Arial"/>
                <a:sym typeface="Arial"/>
              </a:rPr>
              <a:t>irst phase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Data acquisition  that extracts data satellites and merges them</a:t>
            </a:r>
            <a:endParaRPr sz="13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0" name="Google Shape;490;p34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5"/>
          <p:cNvSpPr txBox="1"/>
          <p:nvPr>
            <p:ph idx="2" type="title"/>
          </p:nvPr>
        </p:nvSpPr>
        <p:spPr>
          <a:xfrm>
            <a:off x="1367750" y="1174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900">
                <a:latin typeface="Arial"/>
                <a:ea typeface="Arial"/>
                <a:cs typeface="Arial"/>
                <a:sym typeface="Arial"/>
              </a:rPr>
              <a:t>Software</a:t>
            </a:r>
            <a:endParaRPr b="1"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5"/>
          <p:cNvSpPr txBox="1"/>
          <p:nvPr/>
        </p:nvSpPr>
        <p:spPr>
          <a:xfrm>
            <a:off x="1139775" y="2894125"/>
            <a:ext cx="11850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Jupyter Notebook</a:t>
            </a:r>
            <a:endParaRPr b="1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7" name="Google Shape;497;p35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Web based interactive computing platform.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" name="Google Shape;498;p35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TensorFlow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9" name="Google Shape;499;p35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Machine learning software library 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35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Scikit-Learn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1" name="Google Shape;501;p35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Machine learning software library.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2" name="Google Shape;502;p35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3" name="Google Shape;503;p35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Processor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4" name="Google Shape;504;p35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Intel i5 1.6 GHz</a:t>
            </a:r>
            <a:r>
              <a:rPr lang="en-GB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5" name="Google Shape;505;p35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6" name="Google Shape;506;p35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Memory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7" name="Google Shape;507;p35"/>
          <p:cNvSpPr txBox="1"/>
          <p:nvPr/>
        </p:nvSpPr>
        <p:spPr>
          <a:xfrm>
            <a:off x="5689422" y="3306349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Ram 4GB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Hard Disk 250GB SSD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8" name="Google Shape;508;p35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Architecture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p35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64-bit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0" name="Google Shape;510;p35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1" name="Google Shape;511;p35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2" name="Google Shape;512;p35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3" name="Google Shape;513;p35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4" name="Google Shape;514;p35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5" name="Google Shape;515;p35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6" name="Google Shape;516;p35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7" name="Google Shape;517;p35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8" name="Google Shape;518;p35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9" name="Google Shape;519;p35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20" name="Google Shape;520;p35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21" name="Google Shape;521;p35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22" name="Google Shape;522;p35"/>
          <p:cNvSpPr txBox="1"/>
          <p:nvPr>
            <p:ph idx="2" type="title"/>
          </p:nvPr>
        </p:nvSpPr>
        <p:spPr>
          <a:xfrm>
            <a:off x="4867000" y="1178415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1B212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Hardware</a:t>
            </a:r>
            <a:endParaRPr b="1" sz="1800">
              <a:solidFill>
                <a:srgbClr val="1B212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35"/>
          <p:cNvSpPr txBox="1"/>
          <p:nvPr>
            <p:ph idx="2" type="title"/>
          </p:nvPr>
        </p:nvSpPr>
        <p:spPr>
          <a:xfrm>
            <a:off x="1410975" y="300525"/>
            <a:ext cx="39864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400">
                <a:latin typeface="Arial"/>
                <a:ea typeface="Arial"/>
                <a:cs typeface="Arial"/>
                <a:sym typeface="Arial"/>
              </a:rPr>
              <a:t>REQUIREMENTS</a:t>
            </a:r>
            <a:endParaRPr b="1" sz="19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4" name="Google Shape;524;p35"/>
          <p:cNvCxnSpPr/>
          <p:nvPr/>
        </p:nvCxnSpPr>
        <p:spPr>
          <a:xfrm>
            <a:off x="31175" y="405250"/>
            <a:ext cx="997500" cy="99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25" name="Google Shape;525;p35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136075" y="6314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CONTENTS</a:t>
            </a:r>
            <a:endParaRPr b="1"/>
          </a:p>
        </p:txBody>
      </p:sp>
      <p:sp>
        <p:nvSpPr>
          <p:cNvPr id="236" name="Google Shape;236;p18"/>
          <p:cNvSpPr txBox="1"/>
          <p:nvPr/>
        </p:nvSpPr>
        <p:spPr>
          <a:xfrm>
            <a:off x="1276000" y="1476150"/>
            <a:ext cx="30183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Introduction</a:t>
            </a:r>
            <a:endParaRPr b="1"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0" y="1833714"/>
            <a:ext cx="30183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iterature Survey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76000" y="2191277"/>
            <a:ext cx="30183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Motivational Challenges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85150" y="2548841"/>
            <a:ext cx="30183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</a:t>
            </a:r>
            <a:endParaRPr b="1"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76000" y="2906404"/>
            <a:ext cx="30183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Objective of the Work</a:t>
            </a:r>
            <a:endParaRPr b="1"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294297" y="3263965"/>
            <a:ext cx="30183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Proposed Methodology</a:t>
            </a:r>
            <a:endParaRPr b="1"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1294300" y="3621528"/>
            <a:ext cx="30183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Requirements</a:t>
            </a:r>
            <a:endParaRPr b="1"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1285150" y="3979091"/>
            <a:ext cx="30183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Expected Outcomes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1303449" y="4336654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References</a:t>
            </a:r>
            <a:endParaRPr b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5" name="Google Shape;245;p18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EXPECTED OUTCOMES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36"/>
          <p:cNvSpPr txBox="1"/>
          <p:nvPr/>
        </p:nvSpPr>
        <p:spPr>
          <a:xfrm>
            <a:off x="1141375" y="22314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Intensity</a:t>
            </a:r>
            <a:endParaRPr b="1"/>
          </a:p>
        </p:txBody>
      </p:sp>
      <p:sp>
        <p:nvSpPr>
          <p:cNvPr id="532" name="Google Shape;532;p36"/>
          <p:cNvSpPr txBox="1"/>
          <p:nvPr/>
        </p:nvSpPr>
        <p:spPr>
          <a:xfrm>
            <a:off x="1141375" y="2674675"/>
            <a:ext cx="2335800" cy="10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rgbClr val="CACACA"/>
                </a:solidFill>
              </a:rPr>
              <a:t>A reliable and robust technique for estimating the intensity of tropical cyclones using a convolutional neural networ</a:t>
            </a:r>
            <a:r>
              <a:rPr lang="en-GB" sz="1100">
                <a:solidFill>
                  <a:srgbClr val="CACACA"/>
                </a:solidFill>
              </a:rPr>
              <a:t>k</a:t>
            </a:r>
            <a:endParaRPr sz="11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3" name="Google Shape;533;p36"/>
          <p:cNvSpPr txBox="1"/>
          <p:nvPr/>
        </p:nvSpPr>
        <p:spPr>
          <a:xfrm>
            <a:off x="6385650" y="18778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Classification</a:t>
            </a:r>
            <a:endParaRPr b="1"/>
          </a:p>
        </p:txBody>
      </p:sp>
      <p:sp>
        <p:nvSpPr>
          <p:cNvPr id="534" name="Google Shape;534;p36"/>
          <p:cNvSpPr txBox="1"/>
          <p:nvPr/>
        </p:nvSpPr>
        <p:spPr>
          <a:xfrm>
            <a:off x="6385650" y="23210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rgbClr val="CACACA"/>
                </a:solidFill>
              </a:rPr>
              <a:t>Categorize the cyclones based on intensity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5" name="Google Shape;535;p36"/>
          <p:cNvSpPr txBox="1"/>
          <p:nvPr/>
        </p:nvSpPr>
        <p:spPr>
          <a:xfrm>
            <a:off x="6385660" y="33306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Alert</a:t>
            </a:r>
            <a:endParaRPr b="1"/>
          </a:p>
        </p:txBody>
      </p:sp>
      <p:sp>
        <p:nvSpPr>
          <p:cNvPr id="536" name="Google Shape;536;p36"/>
          <p:cNvSpPr txBox="1"/>
          <p:nvPr/>
        </p:nvSpPr>
        <p:spPr>
          <a:xfrm>
            <a:off x="6385660" y="37738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Warning signals if intensity is above a certain level.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7" name="Google Shape;537;p3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36"/>
          <p:cNvCxnSpPr/>
          <p:nvPr/>
        </p:nvCxnSpPr>
        <p:spPr>
          <a:xfrm flipH="1">
            <a:off x="6179017" y="323834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36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0" name="Google Shape;540;p36"/>
          <p:cNvSpPr/>
          <p:nvPr/>
        </p:nvSpPr>
        <p:spPr>
          <a:xfrm>
            <a:off x="4473400" y="3524500"/>
            <a:ext cx="1183200" cy="59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36"/>
          <p:cNvSpPr/>
          <p:nvPr/>
        </p:nvSpPr>
        <p:spPr>
          <a:xfrm>
            <a:off x="4424100" y="2120375"/>
            <a:ext cx="1183200" cy="59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2" name="Google Shape;542;p36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CONCLUSIONS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37"/>
          <p:cNvSpPr txBox="1"/>
          <p:nvPr>
            <p:ph type="title"/>
          </p:nvPr>
        </p:nvSpPr>
        <p:spPr>
          <a:xfrm>
            <a:off x="1154800" y="1307850"/>
            <a:ext cx="7521600" cy="33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Tropical cyclones have been a concern of meteorologists for more than 100 years.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The mentioned model presented a reliable and robust technique for estimating the intensity of tropical cyclones using a deep convolutional neural network(CNN).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It can be concluded that machine learning in TC forecasts is both promising and challenging, which means that it requires researchers to have a good understanding of TC as well as a knowledge of machine learning in order to discover the key problems faced and to solve them by building suitable machine learning models.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9" name="Google Shape;549;p37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8"/>
          <p:cNvSpPr txBox="1"/>
          <p:nvPr>
            <p:ph type="title"/>
          </p:nvPr>
        </p:nvSpPr>
        <p:spPr>
          <a:xfrm>
            <a:off x="1346800" y="393750"/>
            <a:ext cx="6725100" cy="9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REFERENCES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38"/>
          <p:cNvSpPr txBox="1"/>
          <p:nvPr>
            <p:ph idx="1" type="body"/>
          </p:nvPr>
        </p:nvSpPr>
        <p:spPr>
          <a:xfrm>
            <a:off x="1346800" y="1479650"/>
            <a:ext cx="7353600" cy="33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Chang-Jiang Zhang , Xiao-Jie Wang, Lei-Ming Ma , and Xiao-Qin Lu :Tropical Cyclone Intensity Classification and Estimation Using Infrared Satellite Images With Deep Learning; https:/doi.org/10.1109/JSTARS.2021.3050767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Ritesh Pradhan , Ramazan S. Aygun, Senior Member, IEEE, Manil Maskey, Tropical Cyclone Intensity Estimation Using a Deep Convolutional Neural Network https:/ieeexplore.ieee.org/document/8082557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Chen, B. -F., Chen, B., Lin, H. -T., &amp; Elsberry, R. L. (2019). Estimating tropical cyclone intensity by satellite imagery utilizing convolutional neural networks. </a:t>
            </a:r>
            <a:r>
              <a:rPr i="1" lang="en-GB" sz="1500">
                <a:latin typeface="Arial"/>
                <a:ea typeface="Arial"/>
                <a:cs typeface="Arial"/>
                <a:sym typeface="Arial"/>
              </a:rPr>
              <a:t>Weather And Forecasting</a:t>
            </a:r>
            <a:r>
              <a:rPr lang="en-GB" sz="15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i="1" lang="en-GB" sz="1500">
                <a:latin typeface="Arial"/>
                <a:ea typeface="Arial"/>
                <a:cs typeface="Arial"/>
                <a:sym typeface="Arial"/>
              </a:rPr>
              <a:t>34</a:t>
            </a:r>
            <a:r>
              <a:rPr lang="en-GB" sz="1500">
                <a:latin typeface="Arial"/>
                <a:ea typeface="Arial"/>
                <a:cs typeface="Arial"/>
                <a:sym typeface="Arial"/>
              </a:rPr>
              <a:t>, 447-465. https:/doi.org/10.1175/WAF-D-18-0136.1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56" name="Google Shape;556;p38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9"/>
          <p:cNvSpPr txBox="1"/>
          <p:nvPr>
            <p:ph type="title"/>
          </p:nvPr>
        </p:nvSpPr>
        <p:spPr>
          <a:xfrm>
            <a:off x="2296625" y="2154200"/>
            <a:ext cx="397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Thank you!</a:t>
            </a:r>
            <a:endParaRPr b="1" sz="3000"/>
          </a:p>
        </p:txBody>
      </p:sp>
      <p:pic>
        <p:nvPicPr>
          <p:cNvPr id="562" name="Google Shape;562;p39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INTRODUCTION</a:t>
            </a:r>
            <a:endParaRPr b="1"/>
          </a:p>
        </p:txBody>
      </p:sp>
      <p:sp>
        <p:nvSpPr>
          <p:cNvPr id="251" name="Google Shape;251;p19"/>
          <p:cNvSpPr txBox="1"/>
          <p:nvPr>
            <p:ph idx="1" type="body"/>
          </p:nvPr>
        </p:nvSpPr>
        <p:spPr>
          <a:xfrm>
            <a:off x="1176300" y="1532950"/>
            <a:ext cx="7784400" cy="32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●  Meteorological phenomenon characterized by large-scale rotating and converging air mass around a center of low atmospheric pressure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●  Determining the direction of cyclone and the intensity at which it occurs is one of the elements that is crucial in cyclone detection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●  Many existing works have been designed in cyclone prediction for attaining better</a:t>
            </a:r>
            <a:r>
              <a:rPr lang="en-GB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prediction</a:t>
            </a:r>
            <a:r>
              <a:rPr lang="en-GB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accuracy.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●  Manual estimation has prone to errors 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19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87875" y="196075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0"/>
          <p:cNvSpPr txBox="1"/>
          <p:nvPr>
            <p:ph type="title"/>
          </p:nvPr>
        </p:nvSpPr>
        <p:spPr>
          <a:xfrm>
            <a:off x="1577275" y="1894100"/>
            <a:ext cx="2994600" cy="10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/>
              <a:t>LITERATURE</a:t>
            </a:r>
            <a:endParaRPr b="1" sz="3400"/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4572000" y="1924850"/>
            <a:ext cx="40485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400"/>
              <a:t>SURVEY</a:t>
            </a:r>
            <a:endParaRPr b="1" sz="3400"/>
          </a:p>
        </p:txBody>
      </p:sp>
      <p:pic>
        <p:nvPicPr>
          <p:cNvPr id="259" name="Google Shape;259;p20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Tropical Cyclone Intensity Classification and Estimation Using Infrared Satellite Images With Deep Learning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1"/>
          <p:cNvSpPr txBox="1"/>
          <p:nvPr>
            <p:ph idx="1" type="subTitle"/>
          </p:nvPr>
        </p:nvSpPr>
        <p:spPr>
          <a:xfrm>
            <a:off x="1297500" y="3538000"/>
            <a:ext cx="3036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Chang-Jiang Zhang , Xiao-Jie Wang, Lei-Ming Ma , and Xiao-Qin Lu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CNN method is used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In this paper the proposed model consists of</a:t>
            </a:r>
            <a:b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two modules : Classification and Estimation of Intensity of Tropical cyclone,which minimizes burden of computation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This model does not include parameters like temperature, latitude and longitude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p21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1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Tropical Cyclone Intensity Estimation Using a Deep Convolutional Neural Network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2"/>
          <p:cNvSpPr txBox="1"/>
          <p:nvPr>
            <p:ph idx="1" type="subTitle"/>
          </p:nvPr>
        </p:nvSpPr>
        <p:spPr>
          <a:xfrm>
            <a:off x="1297500" y="3538000"/>
            <a:ext cx="30363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Ritesh Pradhan , Ramazan S. Aygun, Senior Member, Manil Maskey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CNN method is used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In this paper the model has achieved better</a:t>
            </a:r>
            <a:b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accuracy and lower root-mean-square error by using satellite images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Refinement in regularization and</a:t>
            </a:r>
            <a:b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normalization are missing in this model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2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277" name="Google Shape;277;p22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Estimating tropical cyclone intensity by satellite imagery utilizing convolutional neural networks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3"/>
          <p:cNvSpPr txBox="1"/>
          <p:nvPr>
            <p:ph idx="1" type="subTitle"/>
          </p:nvPr>
        </p:nvSpPr>
        <p:spPr>
          <a:xfrm>
            <a:off x="1297500" y="3538000"/>
            <a:ext cx="3036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Chen, B. -F., Chen, B., Lin, H. -T., &amp; Elsberry, R. L.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3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In this paper the TC intensity is estimated by making a number of changes to the general CNN, such as skipping the pooling and dropout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This paper uses CNN method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 The detailed study on the size and</a:t>
            </a:r>
            <a:b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structure of TC is missing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ACACA"/>
              </a:solidFill>
            </a:endParaRPr>
          </a:p>
        </p:txBody>
      </p:sp>
      <p:sp>
        <p:nvSpPr>
          <p:cNvPr id="285" name="Google Shape;285;p23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286" name="Google Shape;286;p23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Tropical Cyclone Tracking and Forecasting using BiGRU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4"/>
          <p:cNvSpPr txBox="1"/>
          <p:nvPr>
            <p:ph idx="1" type="subTitle"/>
          </p:nvPr>
        </p:nvSpPr>
        <p:spPr>
          <a:xfrm>
            <a:off x="1297500" y="3538000"/>
            <a:ext cx="3036300" cy="8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Aryan Khandelwal,Ramya R S,Ayushi S,Bhumika R,Adhoksh P,Keshav Jhawar,Ayush Shah,Venugopal K R.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This paper identifies the location of cyclones in order to avoid damages caused by them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The proposed technique is K-means clustering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A hybrid model of CNN and Bidirectional Gated Recurrent Unit (GRU) is created to estimate the position of the next cyclone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ACACA"/>
              </a:solidFill>
            </a:endParaRPr>
          </a:p>
        </p:txBody>
      </p:sp>
      <p:sp>
        <p:nvSpPr>
          <p:cNvPr id="294" name="Google Shape;294;p24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295" name="Google Shape;295;p24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Tropical Cyclone Intensity Estimation using Temporal And Spatial Features From Satellite Data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5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Dr.Abdollah Homaifar,Dr.Kenneth Knapp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5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In this paper TC intensity is identified based on the existing historical satellite images alone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The proposed method is Dvorak technique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The model is prompted to higher error rate which leads to inaccurate reading</a:t>
            </a:r>
            <a:endParaRPr sz="120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5"/>
          <p:cNvSpPr txBox="1"/>
          <p:nvPr/>
        </p:nvSpPr>
        <p:spPr>
          <a:xfrm>
            <a:off x="1112650" y="419000"/>
            <a:ext cx="7329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05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304" name="Google Shape;304;p25"/>
          <p:cNvPicPr preferRelativeResize="0"/>
          <p:nvPr/>
        </p:nvPicPr>
        <p:blipFill rotWithShape="1">
          <a:blip r:embed="rId3">
            <a:alphaModFix/>
          </a:blip>
          <a:srcRect b="23359" l="23840" r="24048" t="17740"/>
          <a:stretch/>
        </p:blipFill>
        <p:spPr>
          <a:xfrm>
            <a:off x="8476400" y="138400"/>
            <a:ext cx="472825" cy="5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